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859" r:id="rId2"/>
    <p:sldId id="1009" r:id="rId3"/>
    <p:sldId id="1022" r:id="rId4"/>
    <p:sldId id="1025" r:id="rId5"/>
    <p:sldId id="1021" r:id="rId6"/>
    <p:sldId id="1010" r:id="rId7"/>
    <p:sldId id="1015" r:id="rId8"/>
    <p:sldId id="1023" r:id="rId9"/>
    <p:sldId id="1016" r:id="rId10"/>
    <p:sldId id="1024" r:id="rId11"/>
    <p:sldId id="1017" r:id="rId12"/>
    <p:sldId id="1011" r:id="rId13"/>
    <p:sldId id="1026" r:id="rId14"/>
    <p:sldId id="1012"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p:scale>
          <a:sx n="100" d="100"/>
          <a:sy n="100" d="100"/>
        </p:scale>
        <p:origin x="912" y="33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2287"/>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smtClean="0">
                <a:solidFill>
                  <a:srgbClr val="70AD47">
                    <a:lumMod val="75000"/>
                  </a:srgbClr>
                </a:solidFill>
                <a:ea typeface="楷体" panose="02010609060101010101" pitchFamily="49" charset="-122"/>
                <a:cs typeface="Times New Roman" panose="02020603050405020304" pitchFamily="18" charset="0"/>
              </a:rPr>
              <a:t>Module </a:t>
            </a:r>
            <a:r>
              <a:rPr lang="en-US" altLang="zh-CN" sz="6000" dirty="0">
                <a:solidFill>
                  <a:srgbClr val="70AD47">
                    <a:lumMod val="75000"/>
                  </a:srgbClr>
                </a:solidFill>
                <a:ea typeface="楷体" panose="02010609060101010101" pitchFamily="49" charset="-122"/>
                <a:cs typeface="Times New Roman" panose="02020603050405020304" pitchFamily="18" charset="0"/>
              </a:rPr>
              <a:t>10</a:t>
            </a:r>
          </a:p>
          <a:p>
            <a:pPr algn="ctr" eaLnBrk="1" fontAlgn="auto">
              <a:lnSpc>
                <a:spcPct val="150000"/>
              </a:lnSpc>
              <a:spcBef>
                <a:spcPts val="0"/>
              </a:spcBef>
              <a:spcAft>
                <a:spcPts val="0"/>
              </a:spcAft>
            </a:pPr>
            <a:r>
              <a:rPr lang="zh-CN" altLang="en-US" sz="4000" dirty="0">
                <a:solidFill>
                  <a:prstClr val="black"/>
                </a:solidFill>
                <a:cs typeface="Times New Roman" panose="02020603050405020304" pitchFamily="18" charset="0"/>
              </a:rPr>
              <a:t>竞赛思维园地</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D185BBAC-2490-0E85-73C0-635A5E5ABB23}"/>
              </a:ext>
            </a:extLst>
          </p:cNvPr>
          <p:cNvSpPr>
            <a:spLocks noGrp="1"/>
          </p:cNvSpPr>
          <p:nvPr>
            <p:ph idx="1"/>
          </p:nvPr>
        </p:nvSpPr>
        <p:spPr>
          <a:xfrm>
            <a:off x="360854" y="980728"/>
            <a:ext cx="11485848" cy="5213030"/>
          </a:xfrm>
        </p:spPr>
        <p:txBody>
          <a:bodyPr/>
          <a:lstStyle/>
          <a:p>
            <a:pPr hangingPunct="0"/>
            <a:r>
              <a:rPr lang="en-US" altLang="zh-CN" sz="25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5. Train Arrival Signs</a:t>
            </a:r>
            <a:endPar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hangingPunct="0"/>
            <a:r>
              <a:rPr lang="en-US" altLang="zh-CN" sz="25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Big digital screens show when the next train will arrive.Numbers count down in minutes </a:t>
            </a:r>
            <a:r>
              <a:rPr lang="zh-CN" altLang="zh-CN" sz="2500" b="1">
                <a:solidFill>
                  <a:srgbClr val="ED028C"/>
                </a:solidFill>
                <a:latin typeface="Times New Roman" panose="02020603050405020304" pitchFamily="18" charset="0"/>
                <a:ea typeface="宋体" panose="02010600030101010101" pitchFamily="2" charset="-122"/>
                <a:cs typeface="宋体" panose="02010600030101010101" pitchFamily="2" charset="-122"/>
              </a:rPr>
              <a:t>（</a:t>
            </a:r>
            <a:r>
              <a:rPr lang="en-US" altLang="zh-CN" sz="25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like </a:t>
            </a:r>
            <a:r>
              <a:rPr lang="en-US" altLang="zh-CN" sz="2500"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2 mins” or </a:t>
            </a:r>
            <a:r>
              <a:rPr lang="en-US" altLang="zh-CN" sz="2500"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5 mins”</a:t>
            </a:r>
            <a:r>
              <a:rPr lang="zh-CN" altLang="zh-CN" sz="2500" b="1">
                <a:solidFill>
                  <a:srgbClr val="ED028C"/>
                </a:solidFill>
                <a:latin typeface="Times New Roman" panose="02020603050405020304" pitchFamily="18" charset="0"/>
                <a:ea typeface="宋体" panose="02010600030101010101" pitchFamily="2" charset="-122"/>
                <a:cs typeface="宋体" panose="02010600030101010101" pitchFamily="2" charset="-122"/>
              </a:rPr>
              <a:t>）</a:t>
            </a:r>
            <a:r>
              <a:rPr lang="en-US" altLang="zh-CN" sz="25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.This way, you’ll know how long to wait</a:t>
            </a:r>
            <a:r>
              <a:rPr lang="zh-CN" altLang="zh-CN" sz="2500"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5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Why are Signs Important?</a:t>
            </a:r>
            <a:endPar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hangingPunct="0"/>
            <a:r>
              <a:rPr lang="en-US" altLang="zh-CN" sz="25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Signs keep everyone safe and organized.Without them, subway stations would be confusing</a:t>
            </a:r>
            <a:r>
              <a:rPr lang="zh-CN" altLang="zh-CN" sz="2500"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5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Next time you ride the subway, play a game</a:t>
            </a:r>
            <a:r>
              <a:rPr lang="zh-CN" altLang="zh-CN" sz="25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spot as many signs as you can and guess their meanings.You’ll become a subway sign expert in no time</a:t>
            </a:r>
            <a:r>
              <a:rPr lang="zh-CN" altLang="zh-CN" sz="2500"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sz="25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Remember</a:t>
            </a:r>
            <a:r>
              <a:rPr lang="zh-CN" altLang="zh-CN" sz="25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Always stay with adults and follow the signs.Happy traveling</a:t>
            </a:r>
            <a:r>
              <a:rPr lang="zh-CN" altLang="zh-CN" sz="2500"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504451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152D71AB-7A9C-EBF5-A141-4E793FB87F0C}"/>
              </a:ext>
            </a:extLst>
          </p:cNvPr>
          <p:cNvSpPr>
            <a:spLocks noGrp="1"/>
          </p:cNvSpPr>
          <p:nvPr>
            <p:ph idx="1"/>
          </p:nvPr>
        </p:nvSpPr>
        <p:spPr>
          <a:xfrm>
            <a:off x="360854" y="1916832"/>
            <a:ext cx="11485848" cy="259583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should you do when you are at a subway station?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 should run quickly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 should not look at the signs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 should stay with adults</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成年人</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follow the signs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2899CA72-B73B-113E-76DF-9CB50333AF37}"/>
              </a:ext>
            </a:extLst>
          </p:cNvPr>
          <p:cNvSpPr txBox="1"/>
          <p:nvPr/>
        </p:nvSpPr>
        <p:spPr>
          <a:xfrm>
            <a:off x="965054" y="2026929"/>
            <a:ext cx="593648"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C</a:t>
            </a:r>
            <a:endParaRPr lang="zh-CN" altLang="en-US"/>
          </a:p>
        </p:txBody>
      </p:sp>
    </p:spTree>
    <p:extLst>
      <p:ext uri="{BB962C8B-B14F-4D97-AF65-F5344CB8AC3E}">
        <p14:creationId xmlns:p14="http://schemas.microsoft.com/office/powerpoint/2010/main" val="881826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09616"/>
            <a:ext cx="11485848" cy="2600199"/>
          </a:xfrm>
        </p:spPr>
        <p:txBody>
          <a:bodyPr/>
          <a:lstStyle/>
          <a:p>
            <a:pPr hangingPunct="0">
              <a:tabLst>
                <a:tab pos="4231005" algn="l"/>
                <a:tab pos="819150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Choose</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correct</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完形填空。</a:t>
            </a:r>
            <a:endPar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r" hangingPunct="0">
              <a:tabLst>
                <a:tab pos="4231005" algn="l"/>
                <a:tab pos="8191500" algn="l"/>
              </a:tabLst>
            </a:pP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剑桥少儿英语考试一级</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starters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改编</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a:r>
              <a:rPr lang="en-US" altLang="zh-CN" dirty="0">
                <a:solidFill>
                  <a:srgbClr val="000000"/>
                </a:solidFill>
                <a:latin typeface="Times New Roman" panose="02020603050405020304" pitchFamily="18" charset="0"/>
                <a:ea typeface="宋体" panose="02010600030101010101" pitchFamily="2" charset="-122"/>
              </a:rPr>
              <a:t>Today, smoking is a common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1</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rPr>
              <a:t>. Not only the elderly, young people, but also middle school students are smoking. </a:t>
            </a:r>
            <a:endParaRPr lang="zh-CN" altLang="en-US" dirty="0"/>
          </a:p>
        </p:txBody>
      </p:sp>
      <p:pic>
        <p:nvPicPr>
          <p:cNvPr id="6" name="图片 5">
            <a:extLst>
              <a:ext uri="{FF2B5EF4-FFF2-40B4-BE49-F238E27FC236}">
                <a16:creationId xmlns:a16="http://schemas.microsoft.com/office/drawing/2014/main" id="{8B97BE0B-97AD-4237-C41F-20AFFD3E0072}"/>
              </a:ext>
            </a:extLst>
          </p:cNvPr>
          <p:cNvPicPr>
            <a:picLocks noChangeAspect="1"/>
          </p:cNvPicPr>
          <p:nvPr/>
        </p:nvPicPr>
        <p:blipFill>
          <a:blip r:embed="rId2"/>
          <a:stretch>
            <a:fillRect/>
          </a:stretch>
        </p:blipFill>
        <p:spPr>
          <a:xfrm>
            <a:off x="2998862" y="1011208"/>
            <a:ext cx="6192688" cy="767531"/>
          </a:xfrm>
          <a:prstGeom prst="rect">
            <a:avLst/>
          </a:prstGeom>
        </p:spPr>
      </p:pic>
      <p:sp>
        <p:nvSpPr>
          <p:cNvPr id="4" name="内容占位符 1"/>
          <p:cNvSpPr txBox="1">
            <a:spLocks/>
          </p:cNvSpPr>
          <p:nvPr/>
        </p:nvSpPr>
        <p:spPr bwMode="auto">
          <a:xfrm>
            <a:off x="360854" y="4435302"/>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5019675" algn="l"/>
                <a:tab pos="7891463"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err="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err="1"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habit	B. rule	C. Idea</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0F845634-258C-112E-9E71-F7616554C2F1}"/>
              </a:ext>
            </a:extLst>
          </p:cNvPr>
          <p:cNvSpPr txBox="1"/>
          <p:nvPr/>
        </p:nvSpPr>
        <p:spPr>
          <a:xfrm>
            <a:off x="954590" y="4545399"/>
            <a:ext cx="46009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a:t>
            </a:r>
            <a:endParaRPr lang="zh-CN" altLang="en-US"/>
          </a:p>
        </p:txBody>
      </p:sp>
    </p:spTree>
    <p:extLst>
      <p:ext uri="{BB962C8B-B14F-4D97-AF65-F5344CB8AC3E}">
        <p14:creationId xmlns:p14="http://schemas.microsoft.com/office/powerpoint/2010/main" val="372591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2736"/>
            <a:ext cx="11485848" cy="1953868"/>
          </a:xfrm>
        </p:spPr>
        <p:txBody>
          <a:bodyPr/>
          <a:lstStyle/>
          <a:p>
            <a:pPr hangingPunct="0">
              <a:tabLst>
                <a:tab pos="4231005" algn="l"/>
                <a:tab pos="8191500" algn="l"/>
              </a:tabLst>
            </a:pPr>
            <a:r>
              <a:rPr lang="en-US" altLang="zh-CN" dirty="0" smtClean="0">
                <a:solidFill>
                  <a:srgbClr val="000000"/>
                </a:solidFill>
                <a:latin typeface="Times New Roman" panose="02020603050405020304" pitchFamily="18" charset="0"/>
                <a:ea typeface="宋体" panose="02010600030101010101" pitchFamily="2" charset="-122"/>
              </a:rPr>
              <a:t>Many </a:t>
            </a:r>
            <a:r>
              <a:rPr lang="en-US" altLang="zh-CN" dirty="0">
                <a:solidFill>
                  <a:srgbClr val="000000"/>
                </a:solidFill>
                <a:latin typeface="Times New Roman" panose="02020603050405020304" pitchFamily="18" charset="0"/>
                <a:ea typeface="宋体" panose="02010600030101010101" pitchFamily="2" charset="-122"/>
              </a:rPr>
              <a:t>of them think smoking is a sign of being cool. However, smoking is harmful</a:t>
            </a:r>
            <a:r>
              <a:rPr lang="zh-CN" altLang="zh-CN" dirty="0">
                <a:solidFill>
                  <a:srgbClr val="000000"/>
                </a:solidFill>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有害的</a:t>
            </a:r>
            <a:r>
              <a:rPr lang="zh-CN" altLang="zh-CN" dirty="0">
                <a:solidFill>
                  <a:srgbClr val="000000"/>
                </a:solidFill>
                <a:ea typeface="宋体" panose="02010600030101010101" pitchFamily="2" charset="-122"/>
                <a:cs typeface="宋体" panose="02010600030101010101" pitchFamily="2" charset="-122"/>
              </a:rPr>
              <a:t>）</a:t>
            </a:r>
            <a:r>
              <a:rPr lang="zh-CN" altLang="zh-CN" dirty="0">
                <a:solidFill>
                  <a:srgbClr val="000000"/>
                </a:solidFill>
                <a:ea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rPr>
              <a:t>to</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health.</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It</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can</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lead</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to</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many</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lung</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cancer.</a:t>
            </a:r>
            <a:r>
              <a:rPr lang="en-US" altLang="zh-CN" dirty="0">
                <a:solidFill>
                  <a:srgbClr val="000000"/>
                </a:solidFill>
                <a:latin typeface="Times New Roman" panose="02020603050405020304" pitchFamily="18" charset="0"/>
                <a:ea typeface="楷体" panose="02010609060101010101" pitchFamily="49" charset="-122"/>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rPr>
              <a:t>2</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rPr>
              <a:t>,</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if</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you</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smoke,</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you</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will</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lose</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much</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more</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chances</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of</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health.</a:t>
            </a:r>
            <a:r>
              <a:rPr lang="en-US" altLang="zh-CN" dirty="0">
                <a:solidFill>
                  <a:srgbClr val="000000"/>
                </a:solidFill>
                <a:latin typeface="Times New Roman" panose="02020603050405020304" pitchFamily="18" charset="0"/>
                <a:ea typeface="楷体" panose="02010609060101010101" pitchFamily="49" charset="-122"/>
              </a:rPr>
              <a:t> </a:t>
            </a:r>
            <a:endParaRPr lang="zh-CN" altLang="en-US" dirty="0"/>
          </a:p>
        </p:txBody>
      </p:sp>
      <p:sp>
        <p:nvSpPr>
          <p:cNvPr id="4" name="内容占位符 1"/>
          <p:cNvSpPr txBox="1">
            <a:spLocks/>
          </p:cNvSpPr>
          <p:nvPr/>
        </p:nvSpPr>
        <p:spPr bwMode="auto">
          <a:xfrm>
            <a:off x="360854" y="3119994"/>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5019675" algn="l"/>
                <a:tab pos="7891463"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err="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err="1"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Keep your word	B. In a word	C. Have a word</a:t>
            </a:r>
          </a:p>
        </p:txBody>
      </p:sp>
      <p:sp>
        <p:nvSpPr>
          <p:cNvPr id="7" name="文本框 6">
            <a:extLst>
              <a:ext uri="{FF2B5EF4-FFF2-40B4-BE49-F238E27FC236}">
                <a16:creationId xmlns:a16="http://schemas.microsoft.com/office/drawing/2014/main" id="{9B1C8D14-CAE3-7D58-1C9D-D31B1516EABC}"/>
              </a:ext>
            </a:extLst>
          </p:cNvPr>
          <p:cNvSpPr txBox="1"/>
          <p:nvPr/>
        </p:nvSpPr>
        <p:spPr>
          <a:xfrm>
            <a:off x="975518" y="3265820"/>
            <a:ext cx="502384"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Tree>
    <p:extLst>
      <p:ext uri="{BB962C8B-B14F-4D97-AF65-F5344CB8AC3E}">
        <p14:creationId xmlns:p14="http://schemas.microsoft.com/office/powerpoint/2010/main" val="1656408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888500"/>
          </a:xfrm>
        </p:spPr>
        <p:txBody>
          <a:bodyPr/>
          <a:lstStyle/>
          <a:p>
            <a:pPr hangingPunct="0">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Scientific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smoking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harmful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smokers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themselves,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威胁</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public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especially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women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enacted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laws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制定法律</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prohibit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禁止</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smokers from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public places such as cinemas, stations and hospitals. Stop smoking for your health, for your family and for the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509120"/>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5019675" algn="l"/>
                <a:tab pos="7891463"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err="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err="1"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signs	B. health	C. Place</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019675" algn="l"/>
                <a:tab pos="7891463"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err="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err="1"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smoke	B. smokes	C. smoking</a:t>
            </a:r>
          </a:p>
          <a:p>
            <a:pPr eaLnBrk="1" hangingPunct="0">
              <a:tabLst>
                <a:tab pos="5019675" algn="l"/>
                <a:tab pos="7891463"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err="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err="1"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whole	B. all	C. our</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4E4B02AB-C5AB-851B-DD89-7F3C5745ACE2}"/>
              </a:ext>
            </a:extLst>
          </p:cNvPr>
          <p:cNvSpPr txBox="1"/>
          <p:nvPr/>
        </p:nvSpPr>
        <p:spPr>
          <a:xfrm>
            <a:off x="973846" y="4683172"/>
            <a:ext cx="440840"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
        <p:nvSpPr>
          <p:cNvPr id="7" name="文本框 6">
            <a:extLst>
              <a:ext uri="{FF2B5EF4-FFF2-40B4-BE49-F238E27FC236}">
                <a16:creationId xmlns:a16="http://schemas.microsoft.com/office/drawing/2014/main" id="{3D6D88FE-1BCF-7865-F348-3B9E0B28ECBB}"/>
              </a:ext>
            </a:extLst>
          </p:cNvPr>
          <p:cNvSpPr txBox="1"/>
          <p:nvPr/>
        </p:nvSpPr>
        <p:spPr>
          <a:xfrm>
            <a:off x="965054" y="5332122"/>
            <a:ext cx="593648"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C</a:t>
            </a:r>
            <a:endParaRPr lang="zh-CN" altLang="en-US"/>
          </a:p>
        </p:txBody>
      </p:sp>
      <p:sp>
        <p:nvSpPr>
          <p:cNvPr id="8" name="文本框 7">
            <a:extLst>
              <a:ext uri="{FF2B5EF4-FFF2-40B4-BE49-F238E27FC236}">
                <a16:creationId xmlns:a16="http://schemas.microsoft.com/office/drawing/2014/main" id="{DE5BC449-960B-9426-4111-F8AB449CA91B}"/>
              </a:ext>
            </a:extLst>
          </p:cNvPr>
          <p:cNvSpPr txBox="1"/>
          <p:nvPr/>
        </p:nvSpPr>
        <p:spPr>
          <a:xfrm>
            <a:off x="965054" y="5950742"/>
            <a:ext cx="449632"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a:t>
            </a:r>
            <a:endParaRPr lang="zh-CN" altLang="en-US"/>
          </a:p>
        </p:txBody>
      </p:sp>
    </p:spTree>
    <p:extLst>
      <p:ext uri="{BB962C8B-B14F-4D97-AF65-F5344CB8AC3E}">
        <p14:creationId xmlns:p14="http://schemas.microsoft.com/office/powerpoint/2010/main" val="244003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18536"/>
            <a:ext cx="11485848" cy="1628779"/>
          </a:xfrm>
        </p:spPr>
        <p:txBody>
          <a:bodyPr/>
          <a:lstStyle/>
          <a:p>
            <a:pPr algn="r"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choose</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correct</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answer.</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 </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剑桥少儿英语考试一级</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starters</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1793875" indent="-1793875" hangingPunct="0">
              <a:tabLst>
                <a:tab pos="4231005" algn="l"/>
                <a:tab pos="8191500"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AA33F230-5229-3A8A-0838-4D4BB8573CE6}"/>
              </a:ext>
            </a:extLst>
          </p:cNvPr>
          <p:cNvPicPr>
            <a:picLocks noChangeAspect="1"/>
          </p:cNvPicPr>
          <p:nvPr/>
        </p:nvPicPr>
        <p:blipFill>
          <a:blip r:embed="rId2"/>
          <a:stretch>
            <a:fillRect/>
          </a:stretch>
        </p:blipFill>
        <p:spPr>
          <a:xfrm>
            <a:off x="3912493" y="1026448"/>
            <a:ext cx="4367014" cy="742923"/>
          </a:xfrm>
          <a:prstGeom prst="rect">
            <a:avLst/>
          </a:prstGeom>
        </p:spPr>
      </p:pic>
      <p:sp>
        <p:nvSpPr>
          <p:cNvPr id="3" name="内容占位符 1">
            <a:extLst>
              <a:ext uri="{FF2B5EF4-FFF2-40B4-BE49-F238E27FC236}">
                <a16:creationId xmlns:a16="http://schemas.microsoft.com/office/drawing/2014/main" id="{811FA55B-7428-29FB-7D34-469E4A3735C9}"/>
              </a:ext>
            </a:extLst>
          </p:cNvPr>
          <p:cNvSpPr txBox="1">
            <a:spLocks/>
          </p:cNvSpPr>
          <p:nvPr/>
        </p:nvSpPr>
        <p:spPr bwMode="auto">
          <a:xfrm>
            <a:off x="360854" y="3086544"/>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3740" eaLnBrk="1"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When you visit a subway station, do you ever notice the colourful signs everywhere? These signs are like secret codes that help people travel safely and quickly.Let’s learn about some common subway signs and what they mean</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CF993B97-B830-55AB-DB4E-AE35F91F51CA}"/>
              </a:ext>
            </a:extLst>
          </p:cNvPr>
          <p:cNvSpPr>
            <a:spLocks noGrp="1"/>
          </p:cNvSpPr>
          <p:nvPr>
            <p:ph idx="1"/>
          </p:nvPr>
        </p:nvSpPr>
        <p:spPr>
          <a:xfrm>
            <a:off x="360854" y="1132287"/>
            <a:ext cx="11485848" cy="3888500"/>
          </a:xfrm>
        </p:spPr>
        <p:txBody>
          <a:bodyPr/>
          <a:lstStyle/>
          <a:p>
            <a:pPr hangingPunct="0"/>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1. Station Maps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 big map of the subway system is usually hanging in the </a:t>
            </a:r>
            <a:r>
              <a:rPr lang="en-US" altLang="zh-CN"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station.It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shows all the lines </a:t>
            </a:r>
            <a:r>
              <a:rPr lang="zh-CN" altLang="zh-CN" b="1" dirty="0">
                <a:solidFill>
                  <a:srgbClr val="ED028C"/>
                </a:solidFill>
                <a:latin typeface="Times New Roman" panose="02020603050405020304" pitchFamily="18" charset="0"/>
                <a:ea typeface="宋体" panose="02010600030101010101" pitchFamily="2" charset="-122"/>
                <a:cs typeface="宋体" panose="02010600030101010101" pitchFamily="2" charset="-122"/>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like red, blue, or green</a:t>
            </a:r>
            <a:r>
              <a:rPr lang="zh-CN" altLang="zh-CN" b="1" dirty="0">
                <a:solidFill>
                  <a:srgbClr val="ED028C"/>
                </a:solidFill>
                <a:latin typeface="Times New Roman" panose="02020603050405020304" pitchFamily="18" charset="0"/>
                <a:ea typeface="宋体" panose="02010600030101010101" pitchFamily="2" charset="-122"/>
                <a:cs typeface="宋体" panose="02010600030101010101" pitchFamily="2" charset="-122"/>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and </a:t>
            </a:r>
            <a:r>
              <a:rPr lang="en-US" altLang="zh-CN"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stops.Look</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for your station’s name—it might be written in bold </a:t>
            </a:r>
            <a:r>
              <a:rPr lang="en-US" altLang="zh-CN"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letters.The</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map also has arrows showing which direction the train is </a:t>
            </a:r>
            <a:r>
              <a:rPr lang="en-US" altLang="zh-CN"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going.If</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you’re lost, ask an adult to help you read the map</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847892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a:extLst>
              <a:ext uri="{FF2B5EF4-FFF2-40B4-BE49-F238E27FC236}">
                <a16:creationId xmlns:a16="http://schemas.microsoft.com/office/drawing/2014/main" id="{12219ADA-9A72-1C2C-8097-745CF9AF3549}"/>
              </a:ext>
            </a:extLst>
          </p:cNvPr>
          <p:cNvSpPr txBox="1">
            <a:spLocks/>
          </p:cNvSpPr>
          <p:nvPr/>
        </p:nvSpPr>
        <p:spPr bwMode="auto">
          <a:xfrm>
            <a:off x="513254" y="1052736"/>
            <a:ext cx="11485848"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Direction </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Signs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eaLnBrk="1" hangingPunct="0"/>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These signs have arrows and words like “To Central Station” or “Exit A.” They tell you where to </a:t>
            </a:r>
            <a:r>
              <a:rPr lang="en-US" altLang="zh-CN"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go.Follow</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 arrows to reach your platform or </a:t>
            </a:r>
            <a:r>
              <a:rPr lang="en-US" altLang="zh-CN"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exit.Some</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signs even light up at night</a:t>
            </a:r>
            <a:r>
              <a:rPr lang="zh-CN"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endParaRPr>
          </a:p>
          <a:p>
            <a:pPr eaLnBrk="1"/>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3. Platform Signs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eaLnBrk="1"/>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Before boarding the train, look for signs that say “Platform 1</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or “Platform 2. </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They help you stand in the right </a:t>
            </a:r>
            <a:r>
              <a:rPr lang="en-US" altLang="zh-CN"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place.Sometimes</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there are benches and ticket machines nearby</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47662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650FF4-AA27-399D-BF87-8519BACB7AA7}"/>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F124C60E-056C-5311-ABD0-D46E9DBD6F23}"/>
              </a:ext>
            </a:extLst>
          </p:cNvPr>
          <p:cNvSpPr>
            <a:spLocks noGrp="1"/>
          </p:cNvSpPr>
          <p:nvPr>
            <p:ph idx="1"/>
          </p:nvPr>
        </p:nvSpPr>
        <p:spPr>
          <a:xfrm>
            <a:off x="360854" y="1843014"/>
            <a:ext cx="11485848" cy="3242170"/>
          </a:xfrm>
        </p:spPr>
        <p:txBody>
          <a:bodyPr/>
          <a:lstStyle/>
          <a:p>
            <a:pPr marL="1793875" indent="-1793875"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are there many signs</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标志</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we visit a subway station?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Because the subway station is big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Because the signs can help people travel safely and quickly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Because the signs are good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43976640-9DD4-BD9C-FC1F-E2403E48143D}"/>
              </a:ext>
            </a:extLst>
          </p:cNvPr>
          <p:cNvSpPr txBox="1"/>
          <p:nvPr/>
        </p:nvSpPr>
        <p:spPr>
          <a:xfrm>
            <a:off x="1000222" y="1967686"/>
            <a:ext cx="486472"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Tree>
    <p:extLst>
      <p:ext uri="{BB962C8B-B14F-4D97-AF65-F5344CB8AC3E}">
        <p14:creationId xmlns:p14="http://schemas.microsoft.com/office/powerpoint/2010/main" val="3904219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0728"/>
            <a:ext cx="11485848" cy="259583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red circle sign?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Mind the Gap</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Restrooms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No Littering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81DD6644-C415-C5AD-B351-A31C4F3BA788}"/>
              </a:ext>
            </a:extLst>
          </p:cNvPr>
          <p:cNvSpPr txBox="1"/>
          <p:nvPr/>
        </p:nvSpPr>
        <p:spPr>
          <a:xfrm>
            <a:off x="956262" y="1099617"/>
            <a:ext cx="530432"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C</a:t>
            </a:r>
            <a:endParaRPr lang="zh-CN" altLang="en-US"/>
          </a:p>
        </p:txBody>
      </p:sp>
    </p:spTree>
    <p:extLst>
      <p:ext uri="{BB962C8B-B14F-4D97-AF65-F5344CB8AC3E}">
        <p14:creationId xmlns:p14="http://schemas.microsoft.com/office/powerpoint/2010/main" val="2522773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5A98A03-6B5D-D57C-CE83-8909BDE4EFE0}"/>
              </a:ext>
            </a:extLst>
          </p:cNvPr>
          <p:cNvSpPr>
            <a:spLocks noGrp="1"/>
          </p:cNvSpPr>
          <p:nvPr>
            <p:ph idx="1"/>
          </p:nvPr>
        </p:nvSpPr>
        <p:spPr>
          <a:xfrm>
            <a:off x="360854" y="988271"/>
            <a:ext cx="11485848" cy="259583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subway signs are mentioned in the passage?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Four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Five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Six</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202D46BE-16C6-54B2-3FA5-3753E8FF35C9}"/>
              </a:ext>
            </a:extLst>
          </p:cNvPr>
          <p:cNvSpPr txBox="1"/>
          <p:nvPr/>
        </p:nvSpPr>
        <p:spPr>
          <a:xfrm>
            <a:off x="973846" y="1107160"/>
            <a:ext cx="512848"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Tree>
    <p:extLst>
      <p:ext uri="{BB962C8B-B14F-4D97-AF65-F5344CB8AC3E}">
        <p14:creationId xmlns:p14="http://schemas.microsoft.com/office/powerpoint/2010/main" val="868266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a:extLst>
              <a:ext uri="{FF2B5EF4-FFF2-40B4-BE49-F238E27FC236}">
                <a16:creationId xmlns:a16="http://schemas.microsoft.com/office/drawing/2014/main" id="{11EEA241-3F90-9BDE-F977-ACED0DDCBDD2}"/>
              </a:ext>
            </a:extLst>
          </p:cNvPr>
          <p:cNvSpPr>
            <a:spLocks noGrp="1"/>
          </p:cNvSpPr>
          <p:nvPr>
            <p:ph idx="1"/>
          </p:nvPr>
        </p:nvSpPr>
        <p:spPr>
          <a:xfrm>
            <a:off x="360854" y="1132287"/>
            <a:ext cx="11485848" cy="4534831"/>
          </a:xfrm>
        </p:spPr>
        <p:txBody>
          <a:bodyPr/>
          <a:lstStyle/>
          <a:p>
            <a:pPr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8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Safety Signs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Red Circle Signs</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These mean “STOP</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For example, “No Littering” or “Do Not Touch the Tracks.</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Blue Square Signs</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These give helpful information, like “Restrooms” or “Ticket Booth”.</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Yellow Triangle Signs</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These warn you about things like stairs </a:t>
            </a:r>
            <a:r>
              <a:rPr lang="zh-CN" altLang="zh-CN" b="1">
                <a:solidFill>
                  <a:srgbClr val="ED028C"/>
                </a:solidFill>
                <a:latin typeface="Times New Roman" panose="02020603050405020304" pitchFamily="18" charset="0"/>
                <a:ea typeface="宋体" panose="02010600030101010101" pitchFamily="2" charset="-122"/>
                <a:cs typeface="宋体" panose="02010600030101010101" pitchFamily="2" charset="-122"/>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“Mind the Gap</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ED028C"/>
                </a:solidFill>
                <a:latin typeface="Times New Roman" panose="02020603050405020304" pitchFamily="18" charset="0"/>
                <a:ea typeface="宋体" panose="02010600030101010101" pitchFamily="2" charset="-122"/>
                <a:cs typeface="宋体" panose="02010600030101010101" pitchFamily="2" charset="-122"/>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or wet floors.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615891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0ADCCFE0-ED86-7CC7-A5C8-35888687F2AA}"/>
              </a:ext>
            </a:extLst>
          </p:cNvPr>
          <p:cNvSpPr>
            <a:spLocks noGrp="1"/>
          </p:cNvSpPr>
          <p:nvPr>
            <p:ph idx="1"/>
          </p:nvPr>
        </p:nvSpPr>
        <p:spPr>
          <a:xfrm>
            <a:off x="360854" y="1772816"/>
            <a:ext cx="11485848" cy="259583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are signs important?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Signs keep everyone safe and organized</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有组织的</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Signs are colourful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Signs can make the station beautiful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1F8D51BD-E846-86F8-76FC-1111457DAA16}"/>
              </a:ext>
            </a:extLst>
          </p:cNvPr>
          <p:cNvSpPr txBox="1"/>
          <p:nvPr/>
        </p:nvSpPr>
        <p:spPr>
          <a:xfrm>
            <a:off x="965054" y="1891705"/>
            <a:ext cx="521640"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a:t>
            </a:r>
            <a:endParaRPr lang="zh-CN" altLang="en-US"/>
          </a:p>
        </p:txBody>
      </p:sp>
    </p:spTree>
    <p:extLst>
      <p:ext uri="{BB962C8B-B14F-4D97-AF65-F5344CB8AC3E}">
        <p14:creationId xmlns:p14="http://schemas.microsoft.com/office/powerpoint/2010/main" val="2386389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TotalTime>
  <Words>855</Words>
  <Application>Microsoft Office PowerPoint</Application>
  <PresentationFormat>自定义</PresentationFormat>
  <Paragraphs>59</Paragraphs>
  <Slides>14</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14</vt:i4>
      </vt:variant>
    </vt:vector>
  </HeadingPairs>
  <TitlesOfParts>
    <vt:vector size="21"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360</cp:revision>
  <dcterms:created xsi:type="dcterms:W3CDTF">2020-11-06T05:24:00Z</dcterms:created>
  <dcterms:modified xsi:type="dcterms:W3CDTF">2025-06-30T09:35:38Z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